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Gelasio Semi Bold"/>
      <p:regular r:id="rId16"/>
    </p:embeddedFon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 Semi Bold"/>
      <p:regular r:id="rId19"/>
    </p:embeddedFont>
    <p:embeddedFont>
      <p:font typeface="Gelasio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  <p:embeddedFont>
      <p:font typeface="Gelasio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2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EasyStay: Revolutionizing Hotel Management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EasyStay is a comprehensive hotel management system designed to enhance guest experience, streamline operations, and boost efficiency for hotels of all sizes. Discover how EasyStay can transform your hotel's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016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Hotels face a growing challenge: meeting rising guest expectations while maintaining operational efficiency. Guests demand a seamless digital experience, from online booking to contactless check-in, while hotels need to streamline internal processes, manage costs, and ensure staff satisfaction. EasyStay recognizes this complex landscape and offers a tailored solution.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8300" y="698063"/>
            <a:ext cx="4916567" cy="614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Enterprises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7303770" y="1705808"/>
            <a:ext cx="22860" cy="5825728"/>
          </a:xfrm>
          <a:prstGeom prst="roundRect">
            <a:avLst>
              <a:gd name="adj" fmla="val 129046"/>
            </a:avLst>
          </a:prstGeom>
          <a:solidFill>
            <a:srgbClr val="D4CEC3"/>
          </a:solidFill>
          <a:ln/>
        </p:spPr>
      </p:sp>
      <p:sp>
        <p:nvSpPr>
          <p:cNvPr id="4" name="Shape 2"/>
          <p:cNvSpPr/>
          <p:nvPr/>
        </p:nvSpPr>
        <p:spPr>
          <a:xfrm>
            <a:off x="6428542" y="2136815"/>
            <a:ext cx="688300" cy="22860"/>
          </a:xfrm>
          <a:prstGeom prst="roundRect">
            <a:avLst>
              <a:gd name="adj" fmla="val 129046"/>
            </a:avLst>
          </a:prstGeom>
          <a:solidFill>
            <a:srgbClr val="D4CEC3"/>
          </a:solidFill>
          <a:ln/>
        </p:spPr>
      </p:sp>
      <p:sp>
        <p:nvSpPr>
          <p:cNvPr id="5" name="Shape 3"/>
          <p:cNvSpPr/>
          <p:nvPr/>
        </p:nvSpPr>
        <p:spPr>
          <a:xfrm>
            <a:off x="7093982" y="1927027"/>
            <a:ext cx="442436" cy="44243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6" name="Text 4"/>
          <p:cNvSpPr/>
          <p:nvPr/>
        </p:nvSpPr>
        <p:spPr>
          <a:xfrm>
            <a:off x="7245548" y="2000726"/>
            <a:ext cx="139184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3775353" y="1902381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Transportation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688300" y="2327672"/>
            <a:ext cx="5545336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Supports vehicle bookings for airport transfers, local travel, and customized guest transportation services.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7513558" y="3120033"/>
            <a:ext cx="688300" cy="22860"/>
          </a:xfrm>
          <a:prstGeom prst="roundRect">
            <a:avLst>
              <a:gd name="adj" fmla="val 129046"/>
            </a:avLst>
          </a:prstGeom>
          <a:solidFill>
            <a:srgbClr val="D4CEC3"/>
          </a:solidFill>
          <a:ln/>
        </p:spPr>
      </p:sp>
      <p:sp>
        <p:nvSpPr>
          <p:cNvPr id="10" name="Shape 8"/>
          <p:cNvSpPr/>
          <p:nvPr/>
        </p:nvSpPr>
        <p:spPr>
          <a:xfrm>
            <a:off x="7093982" y="2910245"/>
            <a:ext cx="442436" cy="44243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1" name="Text 9"/>
          <p:cNvSpPr/>
          <p:nvPr/>
        </p:nvSpPr>
        <p:spPr>
          <a:xfrm>
            <a:off x="7225784" y="2983944"/>
            <a:ext cx="178713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8396764" y="2885599"/>
            <a:ext cx="2889766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Recreation/Enjoyments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8396764" y="3310890"/>
            <a:ext cx="5545336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Gaming Facility: Offers access to gaming areas, such as arcades or board games.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8396764" y="4058245"/>
            <a:ext cx="5545336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Pool Facility: Manages pool usage, slot reservations.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6428542" y="4158496"/>
            <a:ext cx="688300" cy="22860"/>
          </a:xfrm>
          <a:prstGeom prst="roundRect">
            <a:avLst>
              <a:gd name="adj" fmla="val 129046"/>
            </a:avLst>
          </a:prstGeom>
          <a:solidFill>
            <a:srgbClr val="D4CEC3"/>
          </a:solidFill>
          <a:ln/>
        </p:spPr>
      </p:sp>
      <p:sp>
        <p:nvSpPr>
          <p:cNvPr id="16" name="Shape 14"/>
          <p:cNvSpPr/>
          <p:nvPr/>
        </p:nvSpPr>
        <p:spPr>
          <a:xfrm>
            <a:off x="7093982" y="3948708"/>
            <a:ext cx="442436" cy="44243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7" name="Text 15"/>
          <p:cNvSpPr/>
          <p:nvPr/>
        </p:nvSpPr>
        <p:spPr>
          <a:xfrm>
            <a:off x="7226260" y="4022408"/>
            <a:ext cx="17776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6"/>
          <p:cNvSpPr/>
          <p:nvPr/>
        </p:nvSpPr>
        <p:spPr>
          <a:xfrm>
            <a:off x="3775353" y="3924062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Food &amp; Beverages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688300" y="4349353"/>
            <a:ext cx="5545336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Enables guests to access a digital menu and order meals for in-room dining or restaurant service.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7513558" y="5197078"/>
            <a:ext cx="688300" cy="22860"/>
          </a:xfrm>
          <a:prstGeom prst="roundRect">
            <a:avLst>
              <a:gd name="adj" fmla="val 129046"/>
            </a:avLst>
          </a:prstGeom>
          <a:solidFill>
            <a:srgbClr val="D4CEC3"/>
          </a:solidFill>
          <a:ln/>
        </p:spPr>
      </p:sp>
      <p:sp>
        <p:nvSpPr>
          <p:cNvPr id="21" name="Shape 19"/>
          <p:cNvSpPr/>
          <p:nvPr/>
        </p:nvSpPr>
        <p:spPr>
          <a:xfrm>
            <a:off x="7093982" y="4987290"/>
            <a:ext cx="442436" cy="44243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22" name="Text 20"/>
          <p:cNvSpPr/>
          <p:nvPr/>
        </p:nvSpPr>
        <p:spPr>
          <a:xfrm>
            <a:off x="7223165" y="5060990"/>
            <a:ext cx="183952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</a:t>
            </a:r>
            <a:endParaRPr lang="en-US" sz="2300" dirty="0"/>
          </a:p>
        </p:txBody>
      </p:sp>
      <p:sp>
        <p:nvSpPr>
          <p:cNvPr id="23" name="Text 21"/>
          <p:cNvSpPr/>
          <p:nvPr/>
        </p:nvSpPr>
        <p:spPr>
          <a:xfrm>
            <a:off x="8396764" y="4962644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Home keeping</a:t>
            </a:r>
            <a:endParaRPr lang="en-US" sz="1900" dirty="0"/>
          </a:p>
        </p:txBody>
      </p:sp>
      <p:sp>
        <p:nvSpPr>
          <p:cNvPr id="24" name="Text 22"/>
          <p:cNvSpPr/>
          <p:nvPr/>
        </p:nvSpPr>
        <p:spPr>
          <a:xfrm>
            <a:off x="8396764" y="5387935"/>
            <a:ext cx="5545336" cy="3146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Laundry Facility: Manages guest laundry requests and delivery.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8396764" y="5820608"/>
            <a:ext cx="5545336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Room Cleaning: Oversees room cleaning and common area maintenance.</a:t>
            </a:r>
            <a:endParaRPr lang="en-US" sz="1500" dirty="0"/>
          </a:p>
        </p:txBody>
      </p:sp>
      <p:sp>
        <p:nvSpPr>
          <p:cNvPr id="26" name="Shape 24"/>
          <p:cNvSpPr/>
          <p:nvPr/>
        </p:nvSpPr>
        <p:spPr>
          <a:xfrm>
            <a:off x="6428542" y="6235541"/>
            <a:ext cx="688300" cy="22860"/>
          </a:xfrm>
          <a:prstGeom prst="roundRect">
            <a:avLst>
              <a:gd name="adj" fmla="val 129046"/>
            </a:avLst>
          </a:prstGeom>
          <a:solidFill>
            <a:srgbClr val="D4CEC3"/>
          </a:solidFill>
          <a:ln/>
        </p:spPr>
      </p:sp>
      <p:sp>
        <p:nvSpPr>
          <p:cNvPr id="27" name="Shape 25"/>
          <p:cNvSpPr/>
          <p:nvPr/>
        </p:nvSpPr>
        <p:spPr>
          <a:xfrm>
            <a:off x="7093982" y="6025753"/>
            <a:ext cx="442436" cy="442436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28" name="Text 26"/>
          <p:cNvSpPr/>
          <p:nvPr/>
        </p:nvSpPr>
        <p:spPr>
          <a:xfrm>
            <a:off x="7229951" y="6099453"/>
            <a:ext cx="170378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5</a:t>
            </a:r>
            <a:endParaRPr lang="en-US" sz="2300" dirty="0"/>
          </a:p>
        </p:txBody>
      </p:sp>
      <p:sp>
        <p:nvSpPr>
          <p:cNvPr id="29" name="Text 27"/>
          <p:cNvSpPr/>
          <p:nvPr/>
        </p:nvSpPr>
        <p:spPr>
          <a:xfrm>
            <a:off x="3775353" y="6001107"/>
            <a:ext cx="2458283" cy="307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Shopping</a:t>
            </a:r>
            <a:endParaRPr lang="en-US" sz="1900" dirty="0"/>
          </a:p>
        </p:txBody>
      </p:sp>
      <p:sp>
        <p:nvSpPr>
          <p:cNvPr id="30" name="Text 28"/>
          <p:cNvSpPr/>
          <p:nvPr/>
        </p:nvSpPr>
        <p:spPr>
          <a:xfrm>
            <a:off x="688300" y="6426398"/>
            <a:ext cx="5545336" cy="6293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Provides an in-house shopping platform where guests can browse and order products for room delivery.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1978" y="458986"/>
            <a:ext cx="4157067" cy="519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Organizations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581978" y="1311235"/>
            <a:ext cx="6650117" cy="1490186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4" name="Text 2"/>
          <p:cNvSpPr/>
          <p:nvPr/>
        </p:nvSpPr>
        <p:spPr>
          <a:xfrm>
            <a:off x="748189" y="1477447"/>
            <a:ext cx="207847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Vehicle Bookings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48189" y="1836896"/>
            <a:ext cx="6317694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Manages guest transportation requests, ensuring timely bookings and vehicle availability. Guests select from various vehicle types (cars, vans, shuttles). The platform manages schedules and driver assignments for efficient service.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7398306" y="1311235"/>
            <a:ext cx="6650117" cy="1490186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7" name="Text 5"/>
          <p:cNvSpPr/>
          <p:nvPr/>
        </p:nvSpPr>
        <p:spPr>
          <a:xfrm>
            <a:off x="7564517" y="1477447"/>
            <a:ext cx="207847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Gaming Facility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7564517" y="1836896"/>
            <a:ext cx="6317694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Handles guest reservations and ensures smooth recreational activity operation. The platform manages reservations, equipment rentals, and staffing schedules, offering arcade games, table games, and VR experiences.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581978" y="2967633"/>
            <a:ext cx="6650117" cy="1490186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10" name="Text 8"/>
          <p:cNvSpPr/>
          <p:nvPr/>
        </p:nvSpPr>
        <p:spPr>
          <a:xfrm>
            <a:off x="748189" y="3133844"/>
            <a:ext cx="207847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Pool Facility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48189" y="3493294"/>
            <a:ext cx="6317694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Oversees pool scheduling, safety compliance, and cleanliness. It manages pool hours and reservation systems, ensuring proper sanitation, maintenance, and lifeguard availability.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7398306" y="2967633"/>
            <a:ext cx="6650117" cy="1490186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13" name="Text 11"/>
          <p:cNvSpPr/>
          <p:nvPr/>
        </p:nvSpPr>
        <p:spPr>
          <a:xfrm>
            <a:off x="7564517" y="3133844"/>
            <a:ext cx="207847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Food Services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564517" y="3493294"/>
            <a:ext cx="6317694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Manages food and beverage orders from preparation to delivery. Guests order meals, snacks, and drinks via the platform, which manages menus, orders, and delivery schedules.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581978" y="4624030"/>
            <a:ext cx="6650117" cy="1490186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16" name="Text 14"/>
          <p:cNvSpPr/>
          <p:nvPr/>
        </p:nvSpPr>
        <p:spPr>
          <a:xfrm>
            <a:off x="748189" y="4790242"/>
            <a:ext cx="207847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Laundry Services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48189" y="5149691"/>
            <a:ext cx="6317694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Handles laundry requests and delivers clean items to guest rooms. The platform manages inventory, processing schedules, and delivery logistics for a seamless experience.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7398306" y="4624030"/>
            <a:ext cx="6650117" cy="1490186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19" name="Text 17"/>
          <p:cNvSpPr/>
          <p:nvPr/>
        </p:nvSpPr>
        <p:spPr>
          <a:xfrm>
            <a:off x="7564517" y="4790242"/>
            <a:ext cx="207847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Room Cleaning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564517" y="5149691"/>
            <a:ext cx="6317694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Manages cleaning schedules and assigns tasks to janitorial staff for timely service. The platform tracks room status, assigns tasks, and ensures high cleanliness standards and guest satisfaction.</a:t>
            </a:r>
            <a:endParaRPr lang="en-US" sz="1300" dirty="0"/>
          </a:p>
        </p:txBody>
      </p:sp>
      <p:sp>
        <p:nvSpPr>
          <p:cNvPr id="21" name="Shape 19"/>
          <p:cNvSpPr/>
          <p:nvPr/>
        </p:nvSpPr>
        <p:spPr>
          <a:xfrm>
            <a:off x="581978" y="6280428"/>
            <a:ext cx="6650117" cy="1490186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22" name="Text 20"/>
          <p:cNvSpPr/>
          <p:nvPr/>
        </p:nvSpPr>
        <p:spPr>
          <a:xfrm>
            <a:off x="748189" y="6446639"/>
            <a:ext cx="207847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In-House Shop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48189" y="6806089"/>
            <a:ext cx="6317694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Manages inventory and operations of the hotel's in-house shopping services. Guests purchase various products (souvenirs to daily essentials). The platform handles inventory, orders, and delivery.</a:t>
            </a:r>
            <a:endParaRPr lang="en-US" sz="1300" dirty="0"/>
          </a:p>
        </p:txBody>
      </p:sp>
      <p:sp>
        <p:nvSpPr>
          <p:cNvPr id="24" name="Shape 22"/>
          <p:cNvSpPr/>
          <p:nvPr/>
        </p:nvSpPr>
        <p:spPr>
          <a:xfrm>
            <a:off x="7398306" y="6280428"/>
            <a:ext cx="6650117" cy="1490186"/>
          </a:xfrm>
          <a:prstGeom prst="roundRect">
            <a:avLst>
              <a:gd name="adj" fmla="val 1674"/>
            </a:avLst>
          </a:prstGeom>
          <a:solidFill>
            <a:srgbClr val="EEE8DD"/>
          </a:solidFill>
          <a:ln/>
        </p:spPr>
      </p:sp>
      <p:sp>
        <p:nvSpPr>
          <p:cNvPr id="25" name="Text 23"/>
          <p:cNvSpPr/>
          <p:nvPr/>
        </p:nvSpPr>
        <p:spPr>
          <a:xfrm>
            <a:off x="7564517" y="6446639"/>
            <a:ext cx="2078474" cy="2597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00"/>
              </a:lnSpc>
              <a:buNone/>
            </a:pPr>
            <a:r>
              <a:rPr lang="en-US" sz="16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Parking Facility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564517" y="6806089"/>
            <a:ext cx="6317694" cy="798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Oversees parking space allocation for guests. The platform manages parking reservations, monitors availability, and ensures efficient utilization of parking facilities.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8287" y="720328"/>
            <a:ext cx="5363528" cy="516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Roles and Responsibilities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578287" y="1567101"/>
            <a:ext cx="6654403" cy="1267778"/>
          </a:xfrm>
          <a:prstGeom prst="roundRect">
            <a:avLst>
              <a:gd name="adj" fmla="val 1955"/>
            </a:avLst>
          </a:prstGeom>
          <a:solidFill>
            <a:srgbClr val="EEE8DD"/>
          </a:solidFill>
          <a:ln/>
        </p:spPr>
      </p:sp>
      <p:sp>
        <p:nvSpPr>
          <p:cNvPr id="4" name="Text 2"/>
          <p:cNvSpPr/>
          <p:nvPr/>
        </p:nvSpPr>
        <p:spPr>
          <a:xfrm>
            <a:off x="743426" y="1732240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Hotel Admin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43426" y="2141101"/>
            <a:ext cx="6324124" cy="528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Oversees the entire system, including user and staff management, janitor task assignment, and operational insights through analytics.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7397829" y="1567101"/>
            <a:ext cx="6654403" cy="1267778"/>
          </a:xfrm>
          <a:prstGeom prst="roundRect">
            <a:avLst>
              <a:gd name="adj" fmla="val 1955"/>
            </a:avLst>
          </a:prstGeom>
          <a:solidFill>
            <a:srgbClr val="EEE8DD"/>
          </a:solidFill>
          <a:ln/>
        </p:spPr>
      </p:sp>
      <p:sp>
        <p:nvSpPr>
          <p:cNvPr id="7" name="Text 5"/>
          <p:cNvSpPr/>
          <p:nvPr/>
        </p:nvSpPr>
        <p:spPr>
          <a:xfrm>
            <a:off x="7562969" y="1732240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Customer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562969" y="2141101"/>
            <a:ext cx="632412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Accesses the platform to book services, track requests, and share feedback.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578287" y="3000018"/>
            <a:ext cx="6654403" cy="1003459"/>
          </a:xfrm>
          <a:prstGeom prst="roundRect">
            <a:avLst>
              <a:gd name="adj" fmla="val 2470"/>
            </a:avLst>
          </a:prstGeom>
          <a:solidFill>
            <a:srgbClr val="EEE8DD"/>
          </a:solidFill>
          <a:ln/>
        </p:spPr>
      </p:sp>
      <p:sp>
        <p:nvSpPr>
          <p:cNvPr id="10" name="Text 8"/>
          <p:cNvSpPr/>
          <p:nvPr/>
        </p:nvSpPr>
        <p:spPr>
          <a:xfrm>
            <a:off x="743426" y="3165158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Vehicle Contractor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743426" y="3574018"/>
            <a:ext cx="632412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Updates the fleet of vehicles and manages transportation requests.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7397829" y="3000018"/>
            <a:ext cx="6654403" cy="1003459"/>
          </a:xfrm>
          <a:prstGeom prst="roundRect">
            <a:avLst>
              <a:gd name="adj" fmla="val 2470"/>
            </a:avLst>
          </a:prstGeom>
          <a:solidFill>
            <a:srgbClr val="EEE8DD"/>
          </a:solidFill>
          <a:ln/>
        </p:spPr>
      </p:sp>
      <p:sp>
        <p:nvSpPr>
          <p:cNvPr id="13" name="Text 11"/>
          <p:cNvSpPr/>
          <p:nvPr/>
        </p:nvSpPr>
        <p:spPr>
          <a:xfrm>
            <a:off x="7562969" y="3165158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Gaming In-Charge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7562969" y="3574018"/>
            <a:ext cx="632412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Maintains gaming facilities by adding new games and handling reservations.</a:t>
            </a:r>
            <a:endParaRPr lang="en-US" sz="1300" dirty="0"/>
          </a:p>
        </p:txBody>
      </p:sp>
      <p:sp>
        <p:nvSpPr>
          <p:cNvPr id="15" name="Shape 13"/>
          <p:cNvSpPr/>
          <p:nvPr/>
        </p:nvSpPr>
        <p:spPr>
          <a:xfrm>
            <a:off x="578287" y="4168616"/>
            <a:ext cx="6654403" cy="1003459"/>
          </a:xfrm>
          <a:prstGeom prst="roundRect">
            <a:avLst>
              <a:gd name="adj" fmla="val 2470"/>
            </a:avLst>
          </a:prstGeom>
          <a:solidFill>
            <a:srgbClr val="EEE8DD"/>
          </a:solidFill>
          <a:ln/>
        </p:spPr>
      </p:sp>
      <p:sp>
        <p:nvSpPr>
          <p:cNvPr id="16" name="Text 14"/>
          <p:cNvSpPr/>
          <p:nvPr/>
        </p:nvSpPr>
        <p:spPr>
          <a:xfrm>
            <a:off x="743426" y="4333756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Pool In-Charge</a:t>
            </a:r>
            <a:endParaRPr lang="en-US" sz="1950" dirty="0"/>
          </a:p>
        </p:txBody>
      </p:sp>
      <p:sp>
        <p:nvSpPr>
          <p:cNvPr id="17" name="Text 15"/>
          <p:cNvSpPr/>
          <p:nvPr/>
        </p:nvSpPr>
        <p:spPr>
          <a:xfrm>
            <a:off x="743426" y="4742617"/>
            <a:ext cx="632412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Updates pool availability, ensures smooth booking processes, and manages safety.</a:t>
            </a:r>
            <a:endParaRPr lang="en-US" sz="1300" dirty="0"/>
          </a:p>
        </p:txBody>
      </p:sp>
      <p:sp>
        <p:nvSpPr>
          <p:cNvPr id="18" name="Shape 16"/>
          <p:cNvSpPr/>
          <p:nvPr/>
        </p:nvSpPr>
        <p:spPr>
          <a:xfrm>
            <a:off x="7397829" y="4168616"/>
            <a:ext cx="6654403" cy="1003459"/>
          </a:xfrm>
          <a:prstGeom prst="roundRect">
            <a:avLst>
              <a:gd name="adj" fmla="val 2470"/>
            </a:avLst>
          </a:prstGeom>
          <a:solidFill>
            <a:srgbClr val="EEE8DD"/>
          </a:solidFill>
          <a:ln/>
        </p:spPr>
      </p:sp>
      <p:sp>
        <p:nvSpPr>
          <p:cNvPr id="19" name="Text 17"/>
          <p:cNvSpPr/>
          <p:nvPr/>
        </p:nvSpPr>
        <p:spPr>
          <a:xfrm>
            <a:off x="7562969" y="4333756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Food Manager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7562969" y="4742617"/>
            <a:ext cx="632412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Curates the food menu, supervises preparation, and processes guest food requests.</a:t>
            </a:r>
            <a:endParaRPr lang="en-US" sz="1300" dirty="0"/>
          </a:p>
        </p:txBody>
      </p:sp>
      <p:sp>
        <p:nvSpPr>
          <p:cNvPr id="21" name="Shape 19"/>
          <p:cNvSpPr/>
          <p:nvPr/>
        </p:nvSpPr>
        <p:spPr>
          <a:xfrm>
            <a:off x="578287" y="5337215"/>
            <a:ext cx="6654403" cy="1003459"/>
          </a:xfrm>
          <a:prstGeom prst="roundRect">
            <a:avLst>
              <a:gd name="adj" fmla="val 2470"/>
            </a:avLst>
          </a:prstGeom>
          <a:solidFill>
            <a:srgbClr val="EEE8DD"/>
          </a:solidFill>
          <a:ln/>
        </p:spPr>
      </p:sp>
      <p:sp>
        <p:nvSpPr>
          <p:cNvPr id="22" name="Text 20"/>
          <p:cNvSpPr/>
          <p:nvPr/>
        </p:nvSpPr>
        <p:spPr>
          <a:xfrm>
            <a:off x="743426" y="5502354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Laundry Manager</a:t>
            </a:r>
            <a:endParaRPr lang="en-US" sz="1950" dirty="0"/>
          </a:p>
        </p:txBody>
      </p:sp>
      <p:sp>
        <p:nvSpPr>
          <p:cNvPr id="23" name="Text 21"/>
          <p:cNvSpPr/>
          <p:nvPr/>
        </p:nvSpPr>
        <p:spPr>
          <a:xfrm>
            <a:off x="743426" y="5911215"/>
            <a:ext cx="632412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Handles inventory for laundry services and ensures timely processing of requests.</a:t>
            </a:r>
            <a:endParaRPr lang="en-US" sz="1300" dirty="0"/>
          </a:p>
        </p:txBody>
      </p:sp>
      <p:sp>
        <p:nvSpPr>
          <p:cNvPr id="24" name="Shape 22"/>
          <p:cNvSpPr/>
          <p:nvPr/>
        </p:nvSpPr>
        <p:spPr>
          <a:xfrm>
            <a:off x="7397829" y="5337215"/>
            <a:ext cx="6654403" cy="1003459"/>
          </a:xfrm>
          <a:prstGeom prst="roundRect">
            <a:avLst>
              <a:gd name="adj" fmla="val 2470"/>
            </a:avLst>
          </a:prstGeom>
          <a:solidFill>
            <a:srgbClr val="EEE8DD"/>
          </a:solidFill>
          <a:ln/>
        </p:spPr>
      </p:sp>
      <p:sp>
        <p:nvSpPr>
          <p:cNvPr id="25" name="Text 23"/>
          <p:cNvSpPr/>
          <p:nvPr/>
        </p:nvSpPr>
        <p:spPr>
          <a:xfrm>
            <a:off x="7562969" y="5502354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Janitor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7562969" y="5911215"/>
            <a:ext cx="632412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Keeps the premises clean by addressing room cleaning and maintenance needs.</a:t>
            </a:r>
            <a:endParaRPr lang="en-US" sz="1300" dirty="0"/>
          </a:p>
        </p:txBody>
      </p:sp>
      <p:sp>
        <p:nvSpPr>
          <p:cNvPr id="27" name="Shape 25"/>
          <p:cNvSpPr/>
          <p:nvPr/>
        </p:nvSpPr>
        <p:spPr>
          <a:xfrm>
            <a:off x="578287" y="6505813"/>
            <a:ext cx="6654403" cy="1003459"/>
          </a:xfrm>
          <a:prstGeom prst="roundRect">
            <a:avLst>
              <a:gd name="adj" fmla="val 2470"/>
            </a:avLst>
          </a:prstGeom>
          <a:solidFill>
            <a:srgbClr val="EEE8DD"/>
          </a:solidFill>
          <a:ln/>
        </p:spPr>
      </p:sp>
      <p:sp>
        <p:nvSpPr>
          <p:cNvPr id="28" name="Text 26"/>
          <p:cNvSpPr/>
          <p:nvPr/>
        </p:nvSpPr>
        <p:spPr>
          <a:xfrm>
            <a:off x="743426" y="6670953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Shopping Manager</a:t>
            </a:r>
            <a:endParaRPr lang="en-US" sz="1950" dirty="0"/>
          </a:p>
        </p:txBody>
      </p:sp>
      <p:sp>
        <p:nvSpPr>
          <p:cNvPr id="29" name="Text 27"/>
          <p:cNvSpPr/>
          <p:nvPr/>
        </p:nvSpPr>
        <p:spPr>
          <a:xfrm>
            <a:off x="743426" y="7079813"/>
            <a:ext cx="632412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Oversees the in-house store, adds products, and fulfills customer orders.</a:t>
            </a:r>
            <a:endParaRPr lang="en-US" sz="1300" dirty="0"/>
          </a:p>
        </p:txBody>
      </p:sp>
      <p:sp>
        <p:nvSpPr>
          <p:cNvPr id="30" name="Shape 28"/>
          <p:cNvSpPr/>
          <p:nvPr/>
        </p:nvSpPr>
        <p:spPr>
          <a:xfrm>
            <a:off x="7397829" y="6505813"/>
            <a:ext cx="6654403" cy="1003459"/>
          </a:xfrm>
          <a:prstGeom prst="roundRect">
            <a:avLst>
              <a:gd name="adj" fmla="val 2470"/>
            </a:avLst>
          </a:prstGeom>
          <a:solidFill>
            <a:srgbClr val="EEE8DD"/>
          </a:solidFill>
          <a:ln/>
        </p:spPr>
      </p:sp>
      <p:sp>
        <p:nvSpPr>
          <p:cNvPr id="31" name="Text 29"/>
          <p:cNvSpPr/>
          <p:nvPr/>
        </p:nvSpPr>
        <p:spPr>
          <a:xfrm>
            <a:off x="7562969" y="6670953"/>
            <a:ext cx="2478643" cy="3098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Parking Manager</a:t>
            </a:r>
            <a:endParaRPr lang="en-US" sz="1950" dirty="0"/>
          </a:p>
        </p:txBody>
      </p:sp>
      <p:sp>
        <p:nvSpPr>
          <p:cNvPr id="32" name="Text 30"/>
          <p:cNvSpPr/>
          <p:nvPr/>
        </p:nvSpPr>
        <p:spPr>
          <a:xfrm>
            <a:off x="7562969" y="7079813"/>
            <a:ext cx="6324124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Organizes parking spaces, adds new slots, and coordinates booking approvals.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38582"/>
            <a:ext cx="680573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Features of the Platform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299960" y="2200989"/>
            <a:ext cx="30480" cy="4990028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4" name="Shape 2"/>
          <p:cNvSpPr/>
          <p:nvPr/>
        </p:nvSpPr>
        <p:spPr>
          <a:xfrm>
            <a:off x="6296739" y="269605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5" name="Shape 3"/>
          <p:cNvSpPr/>
          <p:nvPr/>
        </p:nvSpPr>
        <p:spPr>
          <a:xfrm>
            <a:off x="7060049" y="245614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6" name="Text 4"/>
          <p:cNvSpPr/>
          <p:nvPr/>
        </p:nvSpPr>
        <p:spPr>
          <a:xfrm>
            <a:off x="7234952" y="2541151"/>
            <a:ext cx="1604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2026563" y="2427803"/>
            <a:ext cx="404110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Digital Service Requests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93790" y="2989183"/>
            <a:ext cx="527387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Guests can request services such as room cleaning, laundry, or food orders via the app.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539871" y="3830122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10" name="Shape 8"/>
          <p:cNvSpPr/>
          <p:nvPr/>
        </p:nvSpPr>
        <p:spPr>
          <a:xfrm>
            <a:off x="7060049" y="359021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1" name="Text 9"/>
          <p:cNvSpPr/>
          <p:nvPr/>
        </p:nvSpPr>
        <p:spPr>
          <a:xfrm>
            <a:off x="7212092" y="3675221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8562737" y="3561874"/>
            <a:ext cx="399883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Role-Based Dashboards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8562737" y="4123253"/>
            <a:ext cx="527387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Staff members have dedicated dashboards tailored to their responsibilities.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6296739" y="4850725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15" name="Shape 13"/>
          <p:cNvSpPr/>
          <p:nvPr/>
        </p:nvSpPr>
        <p:spPr>
          <a:xfrm>
            <a:off x="7060049" y="46108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6" name="Text 14"/>
          <p:cNvSpPr/>
          <p:nvPr/>
        </p:nvSpPr>
        <p:spPr>
          <a:xfrm>
            <a:off x="7212687" y="4695825"/>
            <a:ext cx="20502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2665333" y="458247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Updates</a:t>
            </a:r>
            <a:endParaRPr lang="en-US" sz="2650" dirty="0"/>
          </a:p>
        </p:txBody>
      </p:sp>
      <p:sp>
        <p:nvSpPr>
          <p:cNvPr id="18" name="Text 16"/>
          <p:cNvSpPr/>
          <p:nvPr/>
        </p:nvSpPr>
        <p:spPr>
          <a:xfrm>
            <a:off x="793790" y="5143857"/>
            <a:ext cx="527387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Guests and staff receive updates on request statuses, ensuring transparency and efficiency.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539871" y="5871448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D4CEC3"/>
          </a:solidFill>
          <a:ln/>
        </p:spPr>
      </p:sp>
      <p:sp>
        <p:nvSpPr>
          <p:cNvPr id="20" name="Shape 18"/>
          <p:cNvSpPr/>
          <p:nvPr/>
        </p:nvSpPr>
        <p:spPr>
          <a:xfrm>
            <a:off x="7060049" y="56315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21" name="Text 19"/>
          <p:cNvSpPr/>
          <p:nvPr/>
        </p:nvSpPr>
        <p:spPr>
          <a:xfrm>
            <a:off x="7209115" y="5716548"/>
            <a:ext cx="21216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22" name="Text 20"/>
          <p:cNvSpPr/>
          <p:nvPr/>
        </p:nvSpPr>
        <p:spPr>
          <a:xfrm>
            <a:off x="8562737" y="5603200"/>
            <a:ext cx="363735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Operational Analytics</a:t>
            </a:r>
            <a:endParaRPr lang="en-US" sz="2650" dirty="0"/>
          </a:p>
        </p:txBody>
      </p:sp>
      <p:sp>
        <p:nvSpPr>
          <p:cNvPr id="23" name="Text 21"/>
          <p:cNvSpPr/>
          <p:nvPr/>
        </p:nvSpPr>
        <p:spPr>
          <a:xfrm>
            <a:off x="8562737" y="6164580"/>
            <a:ext cx="52738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Admins access reports on service usage analytics.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560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Advanced Features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05030"/>
            <a:ext cx="6408063" cy="2103715"/>
          </a:xfrm>
          <a:prstGeom prst="roundRect">
            <a:avLst>
              <a:gd name="adj" fmla="val 1617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231844"/>
            <a:ext cx="415409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Google Maps Integration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020604" y="5793224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Customers can select a pickup location for vehicles directly on the map during booking, enhancing location accuracy and improving user experience.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28667" y="5005030"/>
            <a:ext cx="6408063" cy="2103715"/>
          </a:xfrm>
          <a:prstGeom prst="roundRect">
            <a:avLst>
              <a:gd name="adj" fmla="val 1617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7655481" y="5231844"/>
            <a:ext cx="437530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Email Notification System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655481" y="5793224"/>
            <a:ext cx="59544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Automatically notifies customers via email when their booking is approved or rejected by the manager, keeping users informed and ensuring seamless communication.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2358509"/>
            <a:ext cx="89370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Cross Requests Implementation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3634264"/>
            <a:ext cx="35828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Cross-Enterprise Request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21540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Between Housekeeping (Laundry) and Recreation (Pool): A towel and clothes request is sent to ensure seamless coordination across two different enterprise domains.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9521" y="3634264"/>
            <a:ext cx="392120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Cross-Organization Request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7599521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Between Parking Facility Management and Vehicle Booking Organization: A parking request is sent to allocate spaces for vehicles booked through the system, ensuring smooth collaboration within the hotel organization.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5104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Thank You!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1344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are Group 10.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8665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5" name="Text 3"/>
          <p:cNvSpPr/>
          <p:nvPr/>
        </p:nvSpPr>
        <p:spPr>
          <a:xfrm>
            <a:off x="968693" y="3771662"/>
            <a:ext cx="1604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3686651"/>
            <a:ext cx="39597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RAHUL PATIL (002308778)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428667" y="368665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8" name="Text 6"/>
          <p:cNvSpPr/>
          <p:nvPr/>
        </p:nvSpPr>
        <p:spPr>
          <a:xfrm>
            <a:off x="7580709" y="3771662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65783" y="3686651"/>
            <a:ext cx="44132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KANISHK SINGH (002052790)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793790" y="49340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1" name="Text 9"/>
          <p:cNvSpPr/>
          <p:nvPr/>
        </p:nvSpPr>
        <p:spPr>
          <a:xfrm>
            <a:off x="946428" y="5019080"/>
            <a:ext cx="20502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1530906" y="4934069"/>
            <a:ext cx="44771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RUSHANG DALAL (002053714)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7428667" y="493406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EE8DD"/>
          </a:solidFill>
          <a:ln/>
        </p:spPr>
      </p:sp>
      <p:sp>
        <p:nvSpPr>
          <p:cNvPr id="14" name="Text 12"/>
          <p:cNvSpPr/>
          <p:nvPr/>
        </p:nvSpPr>
        <p:spPr>
          <a:xfrm>
            <a:off x="7577733" y="5019080"/>
            <a:ext cx="21216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8165783" y="4934069"/>
            <a:ext cx="44045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SUSHANT JOSHI (002322090)</a:t>
            </a:r>
            <a:endParaRPr lang="en-US" sz="2200" dirty="0"/>
          </a:p>
        </p:txBody>
      </p:sp>
      <p:pic>
        <p:nvPicPr>
          <p:cNvPr id="1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5954673"/>
            <a:ext cx="1280517" cy="6237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2024-12-09T04:06:09Z</dcterms:created>
  <dcterms:modified xsi:type="dcterms:W3CDTF">2024-12-09T04:06:09Z</dcterms:modified>
</cp:coreProperties>
</file>